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587" r:id="rId5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78B"/>
    <a:srgbClr val="8DCF95"/>
    <a:srgbClr val="BEE4C3"/>
    <a:srgbClr val="DCF0DF"/>
    <a:srgbClr val="00643C"/>
    <a:srgbClr val="FFFFCC"/>
    <a:srgbClr val="7E7684"/>
    <a:srgbClr val="54B860"/>
    <a:srgbClr val="3C9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3" autoAdjust="0"/>
    <p:restoredTop sz="94660"/>
  </p:normalViewPr>
  <p:slideViewPr>
    <p:cSldViewPr>
      <p:cViewPr varScale="1">
        <p:scale>
          <a:sx n="154" d="100"/>
          <a:sy n="154" d="100"/>
        </p:scale>
        <p:origin x="39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3990267639901E-2"/>
          <c:y val="5.5E-2"/>
          <c:w val="0.95133819951338205"/>
          <c:h val="0.7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1112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43C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105-4CF0-81FC-7E308991DA5E}"/>
              </c:ext>
            </c:extLst>
          </c:dPt>
          <c:dPt>
            <c:idx val="1"/>
            <c:invertIfNegative val="0"/>
            <c:bubble3D val="0"/>
            <c:spPr>
              <a:solidFill>
                <a:srgbClr val="64A05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105-4CF0-81FC-7E308991DA5E}"/>
              </c:ext>
            </c:extLst>
          </c:dPt>
          <c:dPt>
            <c:idx val="2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105-4CF0-81FC-7E308991DA5E}"/>
              </c:ext>
            </c:extLst>
          </c:dPt>
          <c:dPt>
            <c:idx val="3"/>
            <c:invertIfNegative val="0"/>
            <c:bubble3D val="0"/>
            <c:spPr>
              <a:solidFill>
                <a:srgbClr val="D2DCA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105-4CF0-81FC-7E308991DA5E}"/>
              </c:ext>
            </c:extLst>
          </c:dPt>
          <c:dPt>
            <c:idx val="4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105-4CF0-81FC-7E308991DA5E}"/>
              </c:ext>
            </c:extLst>
          </c:dPt>
          <c:dLbls>
            <c:spPr>
              <a:noFill/>
              <a:ln w="22252">
                <a:noFill/>
              </a:ln>
            </c:spPr>
            <c:txPr>
              <a:bodyPr/>
              <a:lstStyle/>
              <a:p>
                <a:pPr>
                  <a:defRPr sz="7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53.2</c:v>
                </c:pt>
                <c:pt idx="4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05-4CF0-81FC-7E308991DA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86733952"/>
        <c:axId val="86882176"/>
      </c:barChart>
      <c:catAx>
        <c:axId val="8673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82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78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86882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88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733952"/>
        <c:crosses val="autoZero"/>
        <c:crossBetween val="between"/>
      </c:valAx>
      <c:spPr>
        <a:noFill/>
        <a:ln w="222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65213995837899E-2"/>
          <c:y val="2.8535353535353501E-2"/>
          <c:w val="0.85512565286674502"/>
          <c:h val="0.9393939393939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/>
            </a:solidFill>
            <a:ln w="16892">
              <a:noFill/>
            </a:ln>
          </c:spPr>
          <c:dPt>
            <c:idx val="0"/>
            <c:bubble3D val="0"/>
            <c:spPr>
              <a:solidFill>
                <a:srgbClr val="F0F050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1-A27E-4222-AFC8-1B4AE47CA226}"/>
              </c:ext>
            </c:extLst>
          </c:dPt>
          <c:dPt>
            <c:idx val="1"/>
            <c:bubble3D val="0"/>
            <c:spPr>
              <a:solidFill>
                <a:srgbClr val="DCDC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3-A27E-4222-AFC8-1B4AE47CA226}"/>
              </c:ext>
            </c:extLst>
          </c:dPt>
          <c:dPt>
            <c:idx val="2"/>
            <c:bubble3D val="0"/>
            <c:spPr>
              <a:solidFill>
                <a:srgbClr val="E6A0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5-A27E-4222-AFC8-1B4AE47CA226}"/>
              </c:ext>
            </c:extLst>
          </c:dPt>
          <c:dPt>
            <c:idx val="3"/>
            <c:bubble3D val="0"/>
            <c:spPr>
              <a:solidFill>
                <a:srgbClr val="DC7D32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7-A27E-4222-AFC8-1B4AE47CA226}"/>
              </c:ext>
            </c:extLst>
          </c:dPt>
          <c:dLbls>
            <c:dLbl>
              <c:idx val="0"/>
              <c:layout>
                <c:manualLayout>
                  <c:x val="1.13171092843633E-3"/>
                  <c:y val="-2.8939393939393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E-4222-AFC8-1B4AE47CA226}"/>
                </c:ext>
              </c:extLst>
            </c:dLbl>
            <c:dLbl>
              <c:idx val="1"/>
              <c:layout>
                <c:manualLayout>
                  <c:x val="-1.52133187073125E-2"/>
                  <c:y val="7.67828282828283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7E-4222-AFC8-1B4AE47CA226}"/>
                </c:ext>
              </c:extLst>
            </c:dLbl>
            <c:dLbl>
              <c:idx val="2"/>
              <c:layout>
                <c:manualLayout>
                  <c:x val="5.5569850534707504E-4"/>
                  <c:y val="7.3747474747475304E-3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tr-T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7E-4222-AFC8-1B4AE47CA226}"/>
                </c:ext>
              </c:extLst>
            </c:dLbl>
            <c:dLbl>
              <c:idx val="3"/>
              <c:layout>
                <c:manualLayout>
                  <c:x val="1.6928264785151699E-4"/>
                  <c:y val="3.18853535353536E-2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tr-T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7E-4222-AFC8-1B4AE47CA2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7E-4222-AFC8-1B4AE47CA226}"/>
                </c:ext>
              </c:extLst>
            </c:dLbl>
            <c:numFmt formatCode="0%" sourceLinked="0"/>
            <c:spPr>
              <a:noFill/>
              <a:ln w="16892">
                <a:noFill/>
              </a:ln>
            </c:spPr>
            <c:txPr>
              <a:bodyPr/>
              <a:lstStyle/>
              <a:p>
                <a:pPr>
                  <a:defRPr sz="146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France</c:v>
                </c:pt>
                <c:pt idx="1">
                  <c:v>Europe hors France</c:v>
                </c:pt>
                <c:pt idx="2">
                  <c:v>Amerique du Nord</c:v>
                </c:pt>
                <c:pt idx="3">
                  <c:v>Reste du Monde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7E-4222-AFC8-1B4AE47CA2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689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6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4155251141499E-2"/>
          <c:y val="5.1401869158878503E-2"/>
          <c:w val="0.954337899543379"/>
          <c:h val="0.766355140186915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4BC8DC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4BC8DC"/>
              </a:solidFill>
              <a:ln>
                <a:solidFill>
                  <a:srgbClr val="4BC8DC"/>
                </a:solidFill>
                <a:prstDash val="solid"/>
              </a:ln>
            </c:spPr>
          </c:marker>
          <c:dPt>
            <c:idx val="0"/>
            <c:bubble3D val="0"/>
            <c:spPr>
              <a:ln w="29609">
                <a:solidFill>
                  <a:srgbClr val="4BC8D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005-41B0-A1CC-4358748DD72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9005-41B0-A1CC-4358748DD72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9005-41B0-A1CC-4358748DD72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9005-41B0-A1CC-4358748DD72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9005-41B0-A1CC-4358748DD729}"/>
              </c:ext>
            </c:extLst>
          </c:dPt>
          <c:dLbls>
            <c:dLbl>
              <c:idx val="3"/>
              <c:layout>
                <c:manualLayout>
                  <c:x val="-7.3018709704647494E-2"/>
                  <c:y val="-0.14296234758849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05-41B0-A1CC-4358748DD729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0.1</c:v>
                </c:pt>
                <c:pt idx="3">
                  <c:v>5.6000000000000001E-2</c:v>
                </c:pt>
                <c:pt idx="4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05-41B0-A1CC-4358748DD7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6473A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6EB9"/>
              </a:solidFill>
              <a:ln>
                <a:solidFill>
                  <a:srgbClr val="006EB9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6473AF"/>
                </a:solidFill>
                <a:ln>
                  <a:solidFill>
                    <a:srgbClr val="6473A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005-41B0-A1CC-4358748DD729}"/>
              </c:ext>
            </c:extLst>
          </c:dPt>
          <c:dLbls>
            <c:dLbl>
              <c:idx val="0"/>
              <c:layout>
                <c:manualLayout>
                  <c:x val="-7.5758484310439703E-2"/>
                  <c:y val="-0.12209009851076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05-41B0-A1CC-4358748DD72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05-41B0-A1CC-4358748DD729}"/>
                </c:ext>
              </c:extLst>
            </c:dLbl>
            <c:dLbl>
              <c:idx val="2"/>
              <c:layout>
                <c:manualLayout>
                  <c:x val="-7.3932175288030699E-2"/>
                  <c:y val="7.884448092848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05-41B0-A1CC-4358748DD729}"/>
                </c:ext>
              </c:extLst>
            </c:dLbl>
            <c:dLbl>
              <c:idx val="3"/>
              <c:layout>
                <c:manualLayout>
                  <c:x val="-8.4434234818802606E-2"/>
                  <c:y val="5.548018293897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05-41B0-A1CC-4358748DD729}"/>
                </c:ext>
              </c:extLst>
            </c:dLbl>
            <c:dLbl>
              <c:idx val="4"/>
              <c:layout>
                <c:manualLayout>
                  <c:x val="-3.3883037076712801E-2"/>
                  <c:y val="6.48259773314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05-41B0-A1CC-4358748DD729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Sheet1!$B$3:$F$3</c:f>
              <c:numCache>
                <c:formatCode>0.00%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005-41B0-A1CC-4358748DD7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352192"/>
        <c:axId val="126507264"/>
      </c:lineChart>
      <c:catAx>
        <c:axId val="12535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67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69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12650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5072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5352192"/>
        <c:crosses val="autoZero"/>
        <c:crossBetween val="between"/>
      </c:valAx>
      <c:spPr>
        <a:noFill/>
        <a:ln w="197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r-T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chart" Target="../charts/chart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0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5948" y="3811776"/>
            <a:ext cx="9140262" cy="1331724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16533" r="3842" b="15848"/>
          <a:stretch/>
        </p:blipFill>
        <p:spPr>
          <a:xfrm>
            <a:off x="299099" y="4233445"/>
            <a:ext cx="3444075" cy="61264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097941" y="3586720"/>
            <a:ext cx="3492000" cy="452496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00" dirty="0" smtClean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359120"/>
            <a:ext cx="5328592" cy="1001007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presentation title </a:t>
            </a:r>
            <a:br>
              <a:rPr lang="en-GB" noProof="0" dirty="0" smtClean="0"/>
            </a:br>
            <a:r>
              <a:rPr lang="en-GB" noProof="0" dirty="0" smtClean="0"/>
              <a:t>on multi-lines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350283"/>
            <a:ext cx="5328000" cy="324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  <a:endParaRPr lang="en-GB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3653820"/>
            <a:ext cx="3168000" cy="1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 smtClean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3821460"/>
            <a:ext cx="3168000" cy="1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 smtClean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303469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 smtClean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Colours</a:t>
            </a:r>
            <a:endParaRPr lang="en-GB" noProof="0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342578" y="65925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"/>
          <p:cNvSpPr txBox="1">
            <a:spLocks noChangeArrowheads="1"/>
          </p:cNvSpPr>
          <p:nvPr userDrawn="1"/>
        </p:nvSpPr>
        <p:spPr bwMode="auto">
          <a:xfrm>
            <a:off x="1908180" y="2715763"/>
            <a:ext cx="727075" cy="727200"/>
          </a:xfrm>
          <a:prstGeom prst="rect">
            <a:avLst/>
          </a:prstGeom>
          <a:solidFill>
            <a:srgbClr val="6473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115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175</a:t>
            </a:r>
          </a:p>
        </p:txBody>
      </p:sp>
      <p:sp>
        <p:nvSpPr>
          <p:cNvPr id="26" name="Text Box 4"/>
          <p:cNvSpPr txBox="1">
            <a:spLocks noChangeArrowheads="1"/>
          </p:cNvSpPr>
          <p:nvPr userDrawn="1"/>
        </p:nvSpPr>
        <p:spPr bwMode="auto">
          <a:xfrm>
            <a:off x="1908180" y="1059582"/>
            <a:ext cx="727075" cy="727200"/>
          </a:xfrm>
          <a:prstGeom prst="rect">
            <a:avLst/>
          </a:prstGeom>
          <a:solidFill>
            <a:srgbClr val="4BC8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 dirty="0">
                <a:solidFill>
                  <a:schemeClr val="bg1"/>
                </a:solidFill>
              </a:rPr>
              <a:t>R 075</a:t>
            </a:r>
          </a:p>
          <a:p>
            <a:pPr algn="ctr"/>
            <a:r>
              <a:rPr lang="fr-FR" altLang="fr-FR" sz="110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fr-FR" altLang="fr-FR" sz="1100" dirty="0">
                <a:solidFill>
                  <a:schemeClr val="bg1"/>
                </a:solidFill>
              </a:rPr>
              <a:t>B 220</a:t>
            </a:r>
          </a:p>
        </p:txBody>
      </p:sp>
      <p:sp>
        <p:nvSpPr>
          <p:cNvPr id="27" name="Text Box 5"/>
          <p:cNvSpPr txBox="1">
            <a:spLocks noChangeArrowheads="1"/>
          </p:cNvSpPr>
          <p:nvPr userDrawn="1"/>
        </p:nvSpPr>
        <p:spPr bwMode="auto">
          <a:xfrm>
            <a:off x="3854460" y="1059582"/>
            <a:ext cx="727075" cy="727200"/>
          </a:xfrm>
          <a:prstGeom prst="rect">
            <a:avLst/>
          </a:prstGeom>
          <a:solidFill>
            <a:srgbClr val="F0F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240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240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080</a:t>
            </a:r>
          </a:p>
        </p:txBody>
      </p:sp>
      <p:sp>
        <p:nvSpPr>
          <p:cNvPr id="28" name="Text Box 6"/>
          <p:cNvSpPr txBox="1">
            <a:spLocks noChangeArrowheads="1"/>
          </p:cNvSpPr>
          <p:nvPr userDrawn="1"/>
        </p:nvSpPr>
        <p:spPr bwMode="auto">
          <a:xfrm>
            <a:off x="3854460" y="1887673"/>
            <a:ext cx="727075" cy="727200"/>
          </a:xfrm>
          <a:prstGeom prst="rect">
            <a:avLst/>
          </a:prstGeom>
          <a:solidFill>
            <a:srgbClr val="DC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29" name="Text Box 7"/>
          <p:cNvSpPr txBox="1">
            <a:spLocks noChangeArrowheads="1"/>
          </p:cNvSpPr>
          <p:nvPr userDrawn="1"/>
        </p:nvSpPr>
        <p:spPr bwMode="auto">
          <a:xfrm>
            <a:off x="3854460" y="2715763"/>
            <a:ext cx="727075" cy="727200"/>
          </a:xfrm>
          <a:prstGeom prst="rect">
            <a:avLst/>
          </a:prstGeom>
          <a:solidFill>
            <a:srgbClr val="E6A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3854460" y="3543856"/>
            <a:ext cx="727075" cy="727200"/>
          </a:xfrm>
          <a:prstGeom prst="rect">
            <a:avLst/>
          </a:prstGeom>
          <a:solidFill>
            <a:srgbClr val="DC7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125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050</a:t>
            </a:r>
          </a:p>
        </p:txBody>
      </p:sp>
      <p:sp>
        <p:nvSpPr>
          <p:cNvPr id="31" name="Text Box 9"/>
          <p:cNvSpPr txBox="1">
            <a:spLocks noChangeArrowheads="1"/>
          </p:cNvSpPr>
          <p:nvPr userDrawn="1"/>
        </p:nvSpPr>
        <p:spPr bwMode="auto">
          <a:xfrm>
            <a:off x="5726114" y="1059582"/>
            <a:ext cx="727075" cy="727200"/>
          </a:xfrm>
          <a:prstGeom prst="rect">
            <a:avLst/>
          </a:prstGeom>
          <a:solidFill>
            <a:srgbClr val="D2DC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210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170</a:t>
            </a:r>
          </a:p>
        </p:txBody>
      </p:sp>
      <p:sp>
        <p:nvSpPr>
          <p:cNvPr id="32" name="Text Box 10"/>
          <p:cNvSpPr txBox="1">
            <a:spLocks noChangeArrowheads="1"/>
          </p:cNvSpPr>
          <p:nvPr userDrawn="1"/>
        </p:nvSpPr>
        <p:spPr bwMode="auto">
          <a:xfrm>
            <a:off x="5726114" y="1887673"/>
            <a:ext cx="727075" cy="727200"/>
          </a:xfrm>
          <a:prstGeom prst="rect">
            <a:avLst/>
          </a:prstGeom>
          <a:solidFill>
            <a:srgbClr val="A0C87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160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115</a:t>
            </a:r>
          </a:p>
        </p:txBody>
      </p:sp>
      <p:sp>
        <p:nvSpPr>
          <p:cNvPr id="33" name="Text Box 11"/>
          <p:cNvSpPr txBox="1">
            <a:spLocks noChangeArrowheads="1"/>
          </p:cNvSpPr>
          <p:nvPr userDrawn="1"/>
        </p:nvSpPr>
        <p:spPr bwMode="auto">
          <a:xfrm>
            <a:off x="5726114" y="2715763"/>
            <a:ext cx="727075" cy="727200"/>
          </a:xfrm>
          <a:prstGeom prst="rect">
            <a:avLst/>
          </a:prstGeom>
          <a:solidFill>
            <a:srgbClr val="64A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090</a:t>
            </a:r>
          </a:p>
        </p:txBody>
      </p:sp>
      <p:sp>
        <p:nvSpPr>
          <p:cNvPr id="34" name="Text Box 12"/>
          <p:cNvSpPr txBox="1">
            <a:spLocks noChangeArrowheads="1"/>
          </p:cNvSpPr>
          <p:nvPr userDrawn="1"/>
        </p:nvSpPr>
        <p:spPr bwMode="auto">
          <a:xfrm>
            <a:off x="1908180" y="3543856"/>
            <a:ext cx="727075" cy="727200"/>
          </a:xfrm>
          <a:prstGeom prst="rect">
            <a:avLst/>
          </a:prstGeom>
          <a:solidFill>
            <a:srgbClr val="505A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 dirty="0">
                <a:solidFill>
                  <a:schemeClr val="bg1"/>
                </a:solidFill>
              </a:rPr>
              <a:t>R 080</a:t>
            </a:r>
          </a:p>
          <a:p>
            <a:pPr algn="ctr"/>
            <a:r>
              <a:rPr lang="fr-FR" altLang="fr-FR" sz="1100" dirty="0">
                <a:solidFill>
                  <a:schemeClr val="bg1"/>
                </a:solidFill>
              </a:rPr>
              <a:t>V 090</a:t>
            </a:r>
          </a:p>
          <a:p>
            <a:pPr algn="ctr"/>
            <a:r>
              <a:rPr lang="fr-FR" altLang="fr-FR" sz="1100" dirty="0">
                <a:solidFill>
                  <a:schemeClr val="bg1"/>
                </a:solidFill>
              </a:rPr>
              <a:t>B 155</a:t>
            </a:r>
          </a:p>
        </p:txBody>
      </p:sp>
      <p:sp>
        <p:nvSpPr>
          <p:cNvPr id="35" name="Text Box 13"/>
          <p:cNvSpPr txBox="1">
            <a:spLocks noChangeArrowheads="1"/>
          </p:cNvSpPr>
          <p:nvPr userDrawn="1"/>
        </p:nvSpPr>
        <p:spPr bwMode="auto">
          <a:xfrm>
            <a:off x="1908180" y="1887673"/>
            <a:ext cx="727075" cy="727200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040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165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195</a:t>
            </a:r>
          </a:p>
        </p:txBody>
      </p:sp>
      <p:sp>
        <p:nvSpPr>
          <p:cNvPr id="36" name="Text Box 14"/>
          <p:cNvSpPr txBox="1">
            <a:spLocks noChangeArrowheads="1"/>
          </p:cNvSpPr>
          <p:nvPr userDrawn="1"/>
        </p:nvSpPr>
        <p:spPr bwMode="auto">
          <a:xfrm>
            <a:off x="5726114" y="3543856"/>
            <a:ext cx="727075" cy="727200"/>
          </a:xfrm>
          <a:prstGeom prst="rect">
            <a:avLst/>
          </a:prstGeom>
          <a:solidFill>
            <a:srgbClr val="3C91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 dirty="0">
                <a:solidFill>
                  <a:schemeClr val="bg1"/>
                </a:solidFill>
              </a:rPr>
              <a:t>R 060</a:t>
            </a:r>
          </a:p>
          <a:p>
            <a:pPr algn="ctr"/>
            <a:r>
              <a:rPr lang="fr-FR" altLang="fr-FR" sz="1100" dirty="0">
                <a:solidFill>
                  <a:schemeClr val="bg1"/>
                </a:solidFill>
              </a:rPr>
              <a:t>V 145</a:t>
            </a:r>
          </a:p>
          <a:p>
            <a:pPr algn="ctr"/>
            <a:r>
              <a:rPr lang="fr-FR" altLang="fr-FR" sz="1100" dirty="0">
                <a:solidFill>
                  <a:schemeClr val="bg1"/>
                </a:solidFill>
              </a:rPr>
              <a:t>B 070</a:t>
            </a:r>
          </a:p>
        </p:txBody>
      </p:sp>
      <p:sp>
        <p:nvSpPr>
          <p:cNvPr id="37" name="Text Box 15"/>
          <p:cNvSpPr txBox="1">
            <a:spLocks noChangeArrowheads="1"/>
          </p:cNvSpPr>
          <p:nvPr userDrawn="1"/>
        </p:nvSpPr>
        <p:spPr bwMode="auto">
          <a:xfrm>
            <a:off x="7435852" y="3543856"/>
            <a:ext cx="727075" cy="727200"/>
          </a:xfrm>
          <a:prstGeom prst="rect">
            <a:avLst/>
          </a:prstGeom>
          <a:solidFill>
            <a:srgbClr val="82A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100">
                <a:solidFill>
                  <a:schemeClr val="bg1"/>
                </a:solidFill>
              </a:rPr>
              <a:t>R 130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V 164</a:t>
            </a:r>
          </a:p>
          <a:p>
            <a:pPr algn="ctr"/>
            <a:r>
              <a:rPr lang="fr-FR" altLang="fr-FR" sz="1100">
                <a:solidFill>
                  <a:schemeClr val="bg1"/>
                </a:solidFill>
              </a:rPr>
              <a:t>B 074</a:t>
            </a:r>
          </a:p>
        </p:txBody>
      </p:sp>
    </p:spTree>
    <p:extLst>
      <p:ext uri="{BB962C8B-B14F-4D97-AF65-F5344CB8AC3E}">
        <p14:creationId xmlns:p14="http://schemas.microsoft.com/office/powerpoint/2010/main" val="207476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 smtClean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Graphs</a:t>
            </a:r>
            <a:endParaRPr lang="en-GB" noProof="0" dirty="0"/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60352160"/>
              </p:ext>
            </p:extLst>
          </p:nvPr>
        </p:nvGraphicFramePr>
        <p:xfrm>
          <a:off x="5014010" y="1184891"/>
          <a:ext cx="3411537" cy="150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81917742"/>
              </p:ext>
            </p:extLst>
          </p:nvPr>
        </p:nvGraphicFramePr>
        <p:xfrm>
          <a:off x="1763688" y="2986728"/>
          <a:ext cx="2215230" cy="148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696374"/>
              </p:ext>
            </p:extLst>
          </p:nvPr>
        </p:nvGraphicFramePr>
        <p:xfrm>
          <a:off x="1331640" y="1172772"/>
          <a:ext cx="3214688" cy="141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 Box 3"/>
          <p:cNvSpPr txBox="1">
            <a:spLocks noChangeArrowheads="1"/>
          </p:cNvSpPr>
          <p:nvPr userDrawn="1"/>
        </p:nvSpPr>
        <p:spPr bwMode="auto">
          <a:xfrm>
            <a:off x="839788" y="915899"/>
            <a:ext cx="34972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 smtClean="0">
                <a:solidFill>
                  <a:schemeClr val="bg1"/>
                </a:solidFill>
                <a:latin typeface="+mn-lt"/>
              </a:rPr>
              <a:t>Graph 1</a:t>
            </a:r>
            <a:endParaRPr lang="en-GB" altLang="fr-F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 userDrawn="1"/>
        </p:nvSpPr>
        <p:spPr bwMode="auto">
          <a:xfrm>
            <a:off x="5014913" y="910185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 smtClean="0">
                <a:solidFill>
                  <a:schemeClr val="bg1"/>
                </a:solidFill>
                <a:latin typeface="+mn-lt"/>
              </a:rPr>
              <a:t>Graph 2</a:t>
            </a:r>
            <a:endParaRPr lang="en-GB" altLang="fr-F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 userDrawn="1"/>
        </p:nvSpPr>
        <p:spPr bwMode="auto">
          <a:xfrm>
            <a:off x="839788" y="2827567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 smtClean="0">
                <a:solidFill>
                  <a:schemeClr val="bg1"/>
                </a:solidFill>
                <a:latin typeface="+mn-lt"/>
              </a:rPr>
              <a:t>Graph 3</a:t>
            </a:r>
            <a:endParaRPr lang="en-GB" altLang="fr-F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 userDrawn="1"/>
        </p:nvSpPr>
        <p:spPr bwMode="auto">
          <a:xfrm>
            <a:off x="839788" y="1184891"/>
            <a:ext cx="38151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 smtClean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 smtClean="0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 userDrawn="1"/>
        </p:nvSpPr>
        <p:spPr bwMode="auto">
          <a:xfrm>
            <a:off x="5014002" y="1184891"/>
            <a:ext cx="38151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 smtClean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 smtClean="0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 userDrawn="1"/>
        </p:nvSpPr>
        <p:spPr bwMode="auto">
          <a:xfrm>
            <a:off x="839788" y="3097956"/>
            <a:ext cx="38151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 smtClean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 smtClean="0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2578" y="65925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5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 smtClean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Tab</a:t>
            </a:r>
            <a:endParaRPr lang="en-GB" noProof="0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342578" y="65925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 userDrawn="1"/>
        </p:nvSpPr>
        <p:spPr bwMode="auto">
          <a:xfrm>
            <a:off x="4142652" y="1844966"/>
            <a:ext cx="1368000" cy="2290471"/>
          </a:xfrm>
          <a:prstGeom prst="rect">
            <a:avLst/>
          </a:prstGeom>
          <a:solidFill>
            <a:srgbClr val="D2DCAA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4144450" y="1072465"/>
            <a:ext cx="1368425" cy="660979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5"/>
          <p:cNvSpPr>
            <a:spLocks noChangeArrowheads="1"/>
          </p:cNvSpPr>
          <p:nvPr userDrawn="1"/>
        </p:nvSpPr>
        <p:spPr bwMode="auto">
          <a:xfrm>
            <a:off x="5646592" y="1072465"/>
            <a:ext cx="1368425" cy="660979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7148723" y="1072465"/>
            <a:ext cx="1368425" cy="660979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668344" y="1844967"/>
            <a:ext cx="7831337" cy="502861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8"/>
          <p:cNvSpPr>
            <a:spLocks noChangeArrowheads="1"/>
          </p:cNvSpPr>
          <p:nvPr userDrawn="1"/>
        </p:nvSpPr>
        <p:spPr bwMode="auto">
          <a:xfrm>
            <a:off x="668344" y="2427958"/>
            <a:ext cx="7831337" cy="502861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9"/>
          <p:cNvSpPr>
            <a:spLocks noChangeArrowheads="1"/>
          </p:cNvSpPr>
          <p:nvPr userDrawn="1"/>
        </p:nvSpPr>
        <p:spPr bwMode="auto">
          <a:xfrm>
            <a:off x="668344" y="3023827"/>
            <a:ext cx="7831337" cy="502861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10"/>
          <p:cNvSpPr>
            <a:spLocks noChangeArrowheads="1"/>
          </p:cNvSpPr>
          <p:nvPr userDrawn="1"/>
        </p:nvSpPr>
        <p:spPr bwMode="auto">
          <a:xfrm>
            <a:off x="668344" y="3632577"/>
            <a:ext cx="7831337" cy="502861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95508489"/>
              </p:ext>
            </p:extLst>
          </p:nvPr>
        </p:nvGraphicFramePr>
        <p:xfrm>
          <a:off x="906463" y="915990"/>
          <a:ext cx="7700962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3" name="Feuille de calcul" r:id="rId3" imgW="7639089" imgH="3295620" progId="Excel.Sheet.8">
                  <p:embed/>
                </p:oleObj>
              </mc:Choice>
              <mc:Fallback>
                <p:oleObj name="Feuille de calcul" r:id="rId3" imgW="7639089" imgH="32956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915990"/>
                        <a:ext cx="7700962" cy="345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52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5948" y="3811776"/>
            <a:ext cx="9140262" cy="1331724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16533" r="3842" b="15848"/>
          <a:stretch/>
        </p:blipFill>
        <p:spPr>
          <a:xfrm>
            <a:off x="299099" y="4233445"/>
            <a:ext cx="3444075" cy="61264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097941" y="3586720"/>
            <a:ext cx="3492000" cy="452496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00" dirty="0" smtClean="0">
              <a:solidFill>
                <a:schemeClr val="accent5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359120"/>
            <a:ext cx="5328592" cy="1001007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 </a:t>
            </a:r>
            <a:br>
              <a:rPr lang="en-GB" noProof="0" dirty="0" smtClean="0"/>
            </a:br>
            <a:r>
              <a:rPr lang="en-GB" noProof="0" dirty="0" smtClean="0"/>
              <a:t>on multi-lines</a:t>
            </a:r>
            <a:endParaRPr lang="en-GB" noProof="0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350283"/>
            <a:ext cx="5328000" cy="324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  <a:endParaRPr lang="en-GB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3653820"/>
            <a:ext cx="3168000" cy="1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 smtClean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3821460"/>
            <a:ext cx="3168000" cy="1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 smtClean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852985"/>
            <a:ext cx="8460000" cy="355497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 marL="358775" indent="-179388">
              <a:defRPr>
                <a:latin typeface="Century Gothic" panose="020B0502020202020204" pitchFamily="34" charset="0"/>
              </a:defRPr>
            </a:lvl2pPr>
            <a:lvl3pPr marL="538163" indent="-182563">
              <a:defRPr>
                <a:latin typeface="Century Gothic" panose="020B0502020202020204" pitchFamily="34" charset="0"/>
              </a:defRPr>
            </a:lvl3pPr>
            <a:lvl4pPr marL="719138" indent="-173038">
              <a:defRPr>
                <a:latin typeface="Century Gothic" panose="020B0502020202020204" pitchFamily="34" charset="0"/>
              </a:defRPr>
            </a:lvl4pPr>
            <a:lvl5pPr marL="3175" indent="4763"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 dirty="0" smtClean="0"/>
              <a:t>Level 1</a:t>
            </a:r>
          </a:p>
          <a:p>
            <a:pPr lvl="1"/>
            <a:r>
              <a:rPr lang="en-GB" noProof="0" dirty="0" smtClean="0"/>
              <a:t>Level 2</a:t>
            </a:r>
          </a:p>
          <a:p>
            <a:pPr lvl="2"/>
            <a:r>
              <a:rPr lang="en-GB" noProof="0" dirty="0" smtClean="0"/>
              <a:t>Level 3</a:t>
            </a:r>
          </a:p>
          <a:p>
            <a:pPr lvl="3"/>
            <a:r>
              <a:rPr lang="en-GB" noProof="0" dirty="0" smtClean="0"/>
              <a:t>Level 4</a:t>
            </a:r>
          </a:p>
          <a:p>
            <a:pPr lvl="4"/>
            <a:r>
              <a:rPr lang="en-GB" noProof="0" dirty="0" smtClean="0"/>
              <a:t>Level 5</a:t>
            </a:r>
            <a:endParaRPr lang="en-GB" noProof="0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87144"/>
            <a:ext cx="8460000" cy="55924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noProof="0" dirty="0" smtClean="0"/>
              <a:t>Slide title</a:t>
            </a:r>
            <a:endParaRPr lang="en-GB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 smtClean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Presentation title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65925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5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061245" y="1621077"/>
            <a:ext cx="6183163" cy="2138809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noProof="0" dirty="0" smtClean="0"/>
              <a:t>Part Title</a:t>
            </a:r>
            <a:endParaRPr lang="en-GB" noProof="0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32223" y="1132529"/>
            <a:ext cx="504000" cy="50400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0</a:t>
            </a:r>
            <a:endParaRPr lang="en-GB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</a:t>
            </a:r>
            <a:r>
              <a:rPr lang="tr-TR" dirty="0" smtClean="0"/>
              <a:t>11</a:t>
            </a:r>
            <a:r>
              <a:rPr lang="fr-FR" dirty="0" smtClean="0"/>
              <a:t>/</a:t>
            </a:r>
            <a:r>
              <a:rPr lang="tr-TR" dirty="0" smtClean="0"/>
              <a:t>2016</a:t>
            </a:r>
            <a:r>
              <a:rPr lang="fr-FR" dirty="0" smtClean="0"/>
              <a:t>  |</a:t>
            </a:r>
            <a:endParaRPr lang="en-GB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Presentation title</a:t>
            </a:r>
            <a:endParaRPr lang="en-GB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734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657810" y="1244170"/>
            <a:ext cx="8144768" cy="3001766"/>
          </a:xfrm>
        </p:spPr>
        <p:txBody>
          <a:bodyPr lIns="0" anchor="ctr">
            <a:normAutofit/>
          </a:bodyPr>
          <a:lstStyle>
            <a:lvl1pPr marL="363538" indent="-363538">
              <a:lnSpc>
                <a:spcPct val="200000"/>
              </a:lnSpc>
              <a:buClr>
                <a:srgbClr val="E6A01E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20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Part title 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noProof="0" dirty="0" smtClean="0"/>
              <a:t>Slide contents</a:t>
            </a:r>
            <a:endParaRPr lang="en-GB" noProof="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noProof="0" smtClean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65925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7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 smtClean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noProof="0" dirty="0" smtClean="0"/>
              <a:t>Slide title</a:t>
            </a:r>
            <a:endParaRPr lang="en-GB" noProof="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65925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4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 smtClean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092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5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" y="0"/>
            <a:ext cx="9141693" cy="514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2743225" y="1203602"/>
            <a:ext cx="3636000" cy="2872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324000" tIns="18000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3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THANK YOU!</a:t>
            </a:r>
          </a:p>
          <a:p>
            <a:pPr algn="l"/>
            <a:r>
              <a:rPr lang="tr-TR" sz="20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TEB A.Ş. </a:t>
            </a:r>
          </a:p>
          <a:p>
            <a:r>
              <a:rPr lang="tr-TR" sz="16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TEB Kampüs </a:t>
            </a:r>
            <a:r>
              <a:rPr lang="en-US" sz="16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6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6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 Blok </a:t>
            </a:r>
            <a:r>
              <a:rPr lang="en-US" sz="16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Saray</a:t>
            </a:r>
            <a:r>
              <a:rPr lang="en-US" sz="16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Mah</a:t>
            </a:r>
            <a:r>
              <a:rPr lang="en-US" sz="16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tr-TR" sz="16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Sokullu Cad.</a:t>
            </a:r>
          </a:p>
          <a:p>
            <a:r>
              <a:rPr lang="tr-TR" sz="16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</a:t>
            </a:r>
            <a:r>
              <a:rPr lang="tr-TR" sz="1600" b="0" i="0" u="none" strike="noStrike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 7A-7B </a:t>
            </a:r>
            <a:r>
              <a:rPr lang="tr-TR" sz="16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Ümraniye/İSTANBUL</a:t>
            </a:r>
          </a:p>
          <a:p>
            <a:pPr algn="l"/>
            <a:r>
              <a:rPr lang="en-GB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Tel.: +</a:t>
            </a:r>
            <a:r>
              <a:rPr lang="tr-TR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GB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(0)</a:t>
            </a:r>
            <a:r>
              <a:rPr lang="tr-TR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216</a:t>
            </a:r>
            <a:r>
              <a:rPr lang="en-GB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635 35 35</a:t>
            </a:r>
            <a:endParaRPr lang="en-GB" sz="1600" b="0" i="0" u="none" strike="noStrike" kern="1200" baseline="0" noProof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GB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Fax: +</a:t>
            </a:r>
            <a:r>
              <a:rPr lang="tr-TR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GB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(0)</a:t>
            </a:r>
            <a:r>
              <a:rPr lang="tr-TR" sz="16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216 636 36 36</a:t>
            </a:r>
          </a:p>
          <a:p>
            <a:pPr algn="l"/>
            <a:r>
              <a:rPr lang="tr-TR" sz="2800" b="0" i="0" u="none" strike="noStrike" kern="1200" baseline="0" noProof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teb</a:t>
            </a:r>
            <a:r>
              <a:rPr lang="en-GB" sz="28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.com</a:t>
            </a:r>
            <a:r>
              <a:rPr lang="tr-TR" sz="2800" b="0" i="0" u="none" strike="noStrike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.tr</a:t>
            </a:r>
            <a:endParaRPr lang="en-GB" sz="2800" b="0" kern="1200" noProof="0" dirty="0" smtClean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52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16533" r="3842" b="15848"/>
          <a:stretch/>
        </p:blipFill>
        <p:spPr>
          <a:xfrm>
            <a:off x="647369" y="4689121"/>
            <a:ext cx="1797992" cy="31983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578" y="74265"/>
            <a:ext cx="8460000" cy="55924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578" y="1059584"/>
            <a:ext cx="8460000" cy="33483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02564" y="4796670"/>
            <a:ext cx="20160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noProof="0" smtClean="0"/>
              <a:t>Presentation title</a:t>
            </a:r>
            <a:endParaRPr lang="en-GB" noProof="0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0353" y="4796670"/>
            <a:ext cx="708555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noProof="0" smtClean="0"/>
              <a:t>|  00/00/0000  |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768" y="4796670"/>
            <a:ext cx="1800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42578" y="457683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3" r:id="rId3"/>
    <p:sldLayoutId id="2147483679" r:id="rId4"/>
    <p:sldLayoutId id="2147483675" r:id="rId5"/>
    <p:sldLayoutId id="2147483666" r:id="rId6"/>
    <p:sldLayoutId id="2147483680" r:id="rId7"/>
    <p:sldLayoutId id="2147483681" r:id="rId8"/>
    <p:sldLayoutId id="2147483678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79512" y="4479962"/>
            <a:ext cx="8856984" cy="540060"/>
          </a:xfrm>
          <a:prstGeom prst="round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4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578" y="-20538"/>
            <a:ext cx="8460000" cy="55924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Eczacılarımız </a:t>
            </a:r>
            <a:r>
              <a:rPr lang="tr-TR" sz="2400" dirty="0" err="1" smtClean="0"/>
              <a:t>TEB’de</a:t>
            </a:r>
            <a:r>
              <a:rPr lang="tr-TR" sz="2400" dirty="0" smtClean="0"/>
              <a:t> Ayrıcalıklıdır</a:t>
            </a:r>
            <a:endParaRPr lang="tr-TR" sz="24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12" y="843558"/>
            <a:ext cx="842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3768" y="759781"/>
            <a:ext cx="6390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TEB, </a:t>
            </a:r>
            <a:r>
              <a:rPr lang="tr-TR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Mesleki Ve Kişisel İhtiyaçlarınızı Karşılamanız İçin Yanınızda</a:t>
            </a:r>
            <a:endParaRPr lang="tr-T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5878" y="1563638"/>
            <a:ext cx="5400512" cy="406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tr-TR" sz="900" dirty="0">
                <a:solidFill>
                  <a:schemeClr val="bg1"/>
                </a:solidFill>
              </a:rPr>
              <a:t>Türk Eczacılar Birliği Yardımlaşma </a:t>
            </a:r>
            <a:r>
              <a:rPr lang="tr-TR" sz="900" dirty="0" smtClean="0">
                <a:solidFill>
                  <a:schemeClr val="bg1"/>
                </a:solidFill>
              </a:rPr>
              <a:t>Sandığı garantörlüğünde; 60 bin TL’ye kadar %1.45 faiz oranlı, masrafsız ve sigortasız «Ticari Kredi» veya 40 bin TL’ye kadar % 1.45 faiz </a:t>
            </a:r>
            <a:r>
              <a:rPr lang="tr-TR" sz="900" dirty="0" err="1" smtClean="0">
                <a:solidFill>
                  <a:schemeClr val="bg1"/>
                </a:solidFill>
              </a:rPr>
              <a:t>oranlı,masrafsız</a:t>
            </a:r>
            <a:r>
              <a:rPr lang="tr-TR" sz="900" dirty="0" smtClean="0">
                <a:solidFill>
                  <a:schemeClr val="bg1"/>
                </a:solidFill>
              </a:rPr>
              <a:t> ve sigortasız «Bireysel </a:t>
            </a:r>
            <a:r>
              <a:rPr lang="tr-TR" sz="900" dirty="0">
                <a:solidFill>
                  <a:schemeClr val="bg1"/>
                </a:solidFill>
              </a:rPr>
              <a:t>İ</a:t>
            </a:r>
            <a:r>
              <a:rPr lang="tr-TR" sz="900" dirty="0" smtClean="0">
                <a:solidFill>
                  <a:schemeClr val="bg1"/>
                </a:solidFill>
              </a:rPr>
              <a:t>htiyaç </a:t>
            </a:r>
            <a:r>
              <a:rPr lang="tr-TR" sz="900" dirty="0">
                <a:solidFill>
                  <a:schemeClr val="bg1"/>
                </a:solidFill>
              </a:rPr>
              <a:t>K</a:t>
            </a:r>
            <a:r>
              <a:rPr lang="tr-TR" sz="900" dirty="0" smtClean="0">
                <a:solidFill>
                  <a:schemeClr val="bg1"/>
                </a:solidFill>
              </a:rPr>
              <a:t>redisi **</a:t>
            </a:r>
            <a:endParaRPr lang="tr-TR" sz="9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2616329"/>
            <a:ext cx="540060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tr-TR" sz="9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5878" y="3048377"/>
            <a:ext cx="5398417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tr-TR" sz="900" dirty="0">
                <a:solidFill>
                  <a:schemeClr val="bg1"/>
                </a:solidFill>
              </a:rPr>
              <a:t>Avantajlı POS fiyatlaması </a:t>
            </a:r>
            <a:r>
              <a:rPr lang="tr-TR" sz="900" dirty="0" smtClean="0">
                <a:solidFill>
                  <a:schemeClr val="bg1"/>
                </a:solidFill>
              </a:rPr>
              <a:t>ve POS </a:t>
            </a:r>
            <a:r>
              <a:rPr lang="tr-TR" sz="900" dirty="0">
                <a:solidFill>
                  <a:schemeClr val="bg1"/>
                </a:solidFill>
              </a:rPr>
              <a:t>cihazı ücret muafiyeti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4029" y="3494733"/>
            <a:ext cx="5398417" cy="300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tr-TR" sz="900" dirty="0" smtClean="0">
                <a:solidFill>
                  <a:schemeClr val="bg1"/>
                </a:solidFill>
              </a:rPr>
              <a:t>Eczanenize </a:t>
            </a:r>
            <a:r>
              <a:rPr lang="tr-TR" sz="900" dirty="0">
                <a:solidFill>
                  <a:schemeClr val="bg1"/>
                </a:solidFill>
              </a:rPr>
              <a:t>yönelik tüm ihtiyaçlarınız için birçok alanda indirimli veya ücretsiz </a:t>
            </a:r>
            <a:r>
              <a:rPr lang="tr-TR" sz="900" dirty="0" smtClean="0">
                <a:solidFill>
                  <a:schemeClr val="bg1"/>
                </a:solidFill>
              </a:rPr>
              <a:t>hizmetlerle, </a:t>
            </a:r>
            <a:r>
              <a:rPr lang="tr-TR" sz="900" dirty="0" err="1" smtClean="0">
                <a:solidFill>
                  <a:schemeClr val="bg1"/>
                </a:solidFill>
              </a:rPr>
              <a:t>bonus</a:t>
            </a:r>
            <a:r>
              <a:rPr lang="tr-TR" sz="900" dirty="0" smtClean="0">
                <a:solidFill>
                  <a:schemeClr val="bg1"/>
                </a:solidFill>
              </a:rPr>
              <a:t> </a:t>
            </a:r>
            <a:r>
              <a:rPr lang="tr-TR" sz="900" dirty="0">
                <a:solidFill>
                  <a:schemeClr val="bg1"/>
                </a:solidFill>
              </a:rPr>
              <a:t>avantajlarından faydalanabileceğiniz TEB Bonus Business </a:t>
            </a:r>
            <a:r>
              <a:rPr lang="tr-TR" sz="900" dirty="0" err="1" smtClean="0">
                <a:solidFill>
                  <a:schemeClr val="bg1"/>
                </a:solidFill>
              </a:rPr>
              <a:t>Card</a:t>
            </a:r>
            <a:r>
              <a:rPr lang="tr-TR" sz="900" dirty="0" smtClean="0">
                <a:solidFill>
                  <a:schemeClr val="bg1"/>
                </a:solidFill>
              </a:rPr>
              <a:t>, Patron Kart ve “TEB </a:t>
            </a:r>
            <a:r>
              <a:rPr lang="tr-TR" sz="900" dirty="0">
                <a:solidFill>
                  <a:schemeClr val="bg1"/>
                </a:solidFill>
              </a:rPr>
              <a:t>Yıldız </a:t>
            </a:r>
            <a:r>
              <a:rPr lang="tr-TR" sz="900" dirty="0" err="1">
                <a:solidFill>
                  <a:schemeClr val="bg1"/>
                </a:solidFill>
              </a:rPr>
              <a:t>Priority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 smtClean="0">
                <a:solidFill>
                  <a:schemeClr val="bg1"/>
                </a:solidFill>
              </a:rPr>
              <a:t>Card</a:t>
            </a:r>
            <a:r>
              <a:rPr lang="tr-TR" sz="900" dirty="0" smtClean="0">
                <a:solidFill>
                  <a:schemeClr val="bg1"/>
                </a:solidFill>
              </a:rPr>
              <a:t>***” </a:t>
            </a:r>
            <a:endParaRPr lang="tr-TR" sz="9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3651870"/>
            <a:ext cx="20615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i="1" dirty="0">
                <a:solidFill>
                  <a:schemeClr val="bg1"/>
                </a:solidFill>
              </a:rPr>
              <a:t>Siz de TEB ile çalışan </a:t>
            </a:r>
            <a:r>
              <a:rPr lang="tr-TR" sz="1100" i="1" dirty="0" smtClean="0">
                <a:solidFill>
                  <a:schemeClr val="bg1"/>
                </a:solidFill>
              </a:rPr>
              <a:t>eczacılardan </a:t>
            </a:r>
            <a:r>
              <a:rPr lang="tr-TR" sz="1100" i="1" dirty="0">
                <a:solidFill>
                  <a:schemeClr val="bg1"/>
                </a:solidFill>
              </a:rPr>
              <a:t>biri olun,</a:t>
            </a:r>
          </a:p>
          <a:p>
            <a:pPr algn="ctr"/>
            <a:r>
              <a:rPr lang="tr-TR" sz="1100" i="1" dirty="0">
                <a:solidFill>
                  <a:schemeClr val="bg1"/>
                </a:solidFill>
              </a:rPr>
              <a:t>bu fırsatları kaçırmayın.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11760" y="771550"/>
            <a:ext cx="0" cy="3480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4" y="4371949"/>
            <a:ext cx="8928992" cy="771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SGK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ödemesini </a:t>
            </a:r>
            <a:r>
              <a:rPr lang="tr-TR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TEB’den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alan ve </a:t>
            </a:r>
            <a:r>
              <a:rPr lang="tr-TR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POS’ta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aylık 1.500 TL ortalama ciro sağlayan eczacıların BNP </a:t>
            </a:r>
            <a:r>
              <a:rPr lang="tr-TR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Paribas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Cardif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Emeklilik </a:t>
            </a:r>
            <a:r>
              <a:rPr lang="tr-TR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A.Ş.’de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yeni açılacak Bireysel Emeklilik Hesaplarına, şartların sağlandığı her ay için TEB tarafından aylık 170 TL katkı payı </a:t>
            </a:r>
            <a:r>
              <a:rPr lang="tr-TR" sz="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aktarımı,eczacı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tarafından 150 TL yatırılmak kaydı ile sağlanır. Eczacının, Bireysel Emeklilik Hesabı’na katkı payı aktarımı, koşulun sağlanmasını takip eden ayın ilk 5 günü içinde gerçekleşir.</a:t>
            </a:r>
            <a:endParaRPr lang="tr-TR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Türk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Eczacılar Birliği Yardımlaşma Sandığı garantörlüğündeki bireysel ve 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ticari kredi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talepleri için fiyatlama yapılır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TEB Yıldız </a:t>
            </a:r>
            <a:r>
              <a:rPr lang="tr-TR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Yıldız Bankacılık müşterisi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 halinde geçerlidir. </a:t>
            </a:r>
            <a:endParaRPr lang="tr-TR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**** Sistemlerde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meslek grubu eczacı olarak tanımlanan müşterilerin gerçek 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ticari hesaplarından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hesap işletim ücreti alınmaz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***** Değerli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kâğıt bedeli eczacıdan 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alınır</a:t>
            </a:r>
          </a:p>
          <a:p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 Bankası A.Ş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sunumda belirtilen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 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özelliklerini/kampanyaları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hizmet içeriklerini, koşullarını 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hizmet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kapsamını değiştirme/durdurma hakkını saklı tutar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			</a:t>
            </a:r>
            <a:endParaRPr lang="tr-TR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Hizmet detaylarına ve kampanyalarla 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ilgili güncel </a:t>
            </a:r>
            <a:r>
              <a:rPr lang="tr-TR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bilgilere www.teb.com.tr internet sitesinden ve 0850 200 0 666’dan erişebilirsiniz</a:t>
            </a:r>
            <a:r>
              <a:rPr lang="tr-TR" sz="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			</a:t>
            </a:r>
            <a:endParaRPr lang="tr-TR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83768" y="1131590"/>
            <a:ext cx="288032" cy="288032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2483768" y="1563638"/>
            <a:ext cx="288032" cy="288032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2483768" y="2081587"/>
            <a:ext cx="288032" cy="348519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3</a:t>
            </a:r>
            <a:endParaRPr lang="tr-TR" sz="1400" dirty="0" smtClean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83768" y="2513635"/>
            <a:ext cx="288032" cy="348519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2483768" y="2945683"/>
            <a:ext cx="288032" cy="348519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Oval 27"/>
          <p:cNvSpPr/>
          <p:nvPr/>
        </p:nvSpPr>
        <p:spPr>
          <a:xfrm>
            <a:off x="2483768" y="3377731"/>
            <a:ext cx="288032" cy="348519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333"/>
          <a:stretch/>
        </p:blipFill>
        <p:spPr bwMode="auto">
          <a:xfrm>
            <a:off x="2843808" y="2544321"/>
            <a:ext cx="643104" cy="3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84" y="3408417"/>
            <a:ext cx="628344" cy="41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74" y="777529"/>
            <a:ext cx="2005178" cy="2802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8731"/>
          <a:stretch/>
        </p:blipFill>
        <p:spPr>
          <a:xfrm>
            <a:off x="2843808" y="1557947"/>
            <a:ext cx="644692" cy="365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257" y="1131590"/>
            <a:ext cx="628914" cy="33214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535878" y="1131590"/>
            <a:ext cx="5400600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tr-TR" sz="900" dirty="0">
                <a:solidFill>
                  <a:schemeClr val="bg1"/>
                </a:solidFill>
              </a:rPr>
              <a:t>SGK ödemesini </a:t>
            </a:r>
            <a:r>
              <a:rPr lang="tr-TR" sz="900" dirty="0" err="1">
                <a:solidFill>
                  <a:schemeClr val="bg1"/>
                </a:solidFill>
              </a:rPr>
              <a:t>TEB’den</a:t>
            </a:r>
            <a:r>
              <a:rPr lang="tr-TR" sz="900" dirty="0">
                <a:solidFill>
                  <a:schemeClr val="bg1"/>
                </a:solidFill>
              </a:rPr>
              <a:t> almanız </a:t>
            </a:r>
            <a:r>
              <a:rPr lang="tr-TR" sz="900" dirty="0" smtClean="0">
                <a:solidFill>
                  <a:schemeClr val="bg1"/>
                </a:solidFill>
              </a:rPr>
              <a:t>ve </a:t>
            </a:r>
            <a:r>
              <a:rPr lang="tr-TR" sz="900" dirty="0" err="1" smtClean="0">
                <a:solidFill>
                  <a:schemeClr val="bg1"/>
                </a:solidFill>
              </a:rPr>
              <a:t>POS’unuzu</a:t>
            </a:r>
            <a:r>
              <a:rPr lang="tr-TR" sz="900" dirty="0" smtClean="0">
                <a:solidFill>
                  <a:schemeClr val="bg1"/>
                </a:solidFill>
              </a:rPr>
              <a:t> </a:t>
            </a:r>
            <a:r>
              <a:rPr lang="tr-TR" sz="900" dirty="0">
                <a:solidFill>
                  <a:schemeClr val="bg1"/>
                </a:solidFill>
              </a:rPr>
              <a:t>aktif kullanmanız* </a:t>
            </a:r>
            <a:r>
              <a:rPr lang="tr-TR" sz="900" dirty="0" smtClean="0">
                <a:solidFill>
                  <a:schemeClr val="bg1"/>
                </a:solidFill>
              </a:rPr>
              <a:t>halinde, BNP </a:t>
            </a:r>
            <a:r>
              <a:rPr lang="tr-TR" sz="900" dirty="0" err="1">
                <a:solidFill>
                  <a:schemeClr val="bg1"/>
                </a:solidFill>
              </a:rPr>
              <a:t>Paribas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Cardif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A.Ş.’de</a:t>
            </a:r>
            <a:r>
              <a:rPr lang="tr-TR" sz="900" dirty="0">
                <a:solidFill>
                  <a:schemeClr val="bg1"/>
                </a:solidFill>
              </a:rPr>
              <a:t> yeni </a:t>
            </a:r>
            <a:r>
              <a:rPr lang="tr-TR" sz="900" dirty="0" smtClean="0">
                <a:solidFill>
                  <a:schemeClr val="bg1"/>
                </a:solidFill>
              </a:rPr>
              <a:t>açılacak Bireysel </a:t>
            </a:r>
            <a:r>
              <a:rPr lang="tr-TR" sz="900" dirty="0">
                <a:solidFill>
                  <a:schemeClr val="bg1"/>
                </a:solidFill>
              </a:rPr>
              <a:t>Emeklilik Hesabı’nıza </a:t>
            </a:r>
            <a:r>
              <a:rPr lang="tr-TR" sz="900" dirty="0" smtClean="0">
                <a:solidFill>
                  <a:schemeClr val="bg1"/>
                </a:solidFill>
              </a:rPr>
              <a:t>koşulun sağlandığı </a:t>
            </a:r>
            <a:r>
              <a:rPr lang="tr-TR" sz="900" dirty="0">
                <a:solidFill>
                  <a:schemeClr val="bg1"/>
                </a:solidFill>
              </a:rPr>
              <a:t>her ay için 170 TL katkı </a:t>
            </a:r>
            <a:r>
              <a:rPr lang="tr-TR" sz="900" dirty="0" smtClean="0">
                <a:solidFill>
                  <a:schemeClr val="bg1"/>
                </a:solidFill>
              </a:rPr>
              <a:t>payı*</a:t>
            </a:r>
            <a:endParaRPr lang="tr-TR" sz="9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1447" y="2976369"/>
            <a:ext cx="628343" cy="3356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35878" y="3984481"/>
            <a:ext cx="540060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tr-TR" sz="900" dirty="0">
                <a:solidFill>
                  <a:schemeClr val="bg1"/>
                </a:solidFill>
              </a:rPr>
              <a:t>Eczane hesaplarınıza “</a:t>
            </a:r>
            <a:r>
              <a:rPr lang="tr-TR" sz="900" dirty="0" smtClean="0">
                <a:solidFill>
                  <a:schemeClr val="bg1"/>
                </a:solidFill>
              </a:rPr>
              <a:t>Hesap İşletim </a:t>
            </a:r>
            <a:r>
              <a:rPr lang="tr-TR" sz="900" dirty="0">
                <a:solidFill>
                  <a:schemeClr val="bg1"/>
                </a:solidFill>
              </a:rPr>
              <a:t>Ücreti” muafiyeti ****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1448" y="3912473"/>
            <a:ext cx="667870" cy="35271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07504" y="4299942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49086" y="2083718"/>
            <a:ext cx="5184576" cy="3211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tr-TR" sz="900" dirty="0" err="1" smtClean="0">
                <a:solidFill>
                  <a:schemeClr val="bg1"/>
                </a:solidFill>
              </a:rPr>
              <a:t>SGK’nızı</a:t>
            </a:r>
            <a:r>
              <a:rPr lang="tr-TR" sz="900" dirty="0" smtClean="0">
                <a:solidFill>
                  <a:schemeClr val="bg1"/>
                </a:solidFill>
              </a:rPr>
              <a:t> </a:t>
            </a:r>
            <a:r>
              <a:rPr lang="tr-TR" sz="900" dirty="0" err="1" smtClean="0">
                <a:solidFill>
                  <a:schemeClr val="bg1"/>
                </a:solidFill>
              </a:rPr>
              <a:t>TEB’den</a:t>
            </a:r>
            <a:r>
              <a:rPr lang="tr-TR" sz="900" dirty="0" smtClean="0">
                <a:solidFill>
                  <a:schemeClr val="bg1"/>
                </a:solidFill>
              </a:rPr>
              <a:t> almanız ya da </a:t>
            </a:r>
            <a:r>
              <a:rPr lang="tr-TR" sz="900" dirty="0" err="1" smtClean="0">
                <a:solidFill>
                  <a:schemeClr val="bg1"/>
                </a:solidFill>
              </a:rPr>
              <a:t>POS’unuzu</a:t>
            </a:r>
            <a:r>
              <a:rPr lang="tr-TR" sz="900" dirty="0" smtClean="0">
                <a:solidFill>
                  <a:schemeClr val="bg1"/>
                </a:solidFill>
              </a:rPr>
              <a:t> aktif kullanmanız halinde, İnternet Bankacılığı üzerinden EFT/ havale ücretsiz </a:t>
            </a:r>
            <a:endParaRPr lang="tr-TR" sz="900" dirty="0">
              <a:solidFill>
                <a:schemeClr val="bg1"/>
              </a:solidFill>
            </a:endParaRPr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r="3820" b="5190"/>
          <a:stretch/>
        </p:blipFill>
        <p:spPr bwMode="auto">
          <a:xfrm>
            <a:off x="2815799" y="2049946"/>
            <a:ext cx="648072" cy="33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/>
          <p:cNvSpPr/>
          <p:nvPr/>
        </p:nvSpPr>
        <p:spPr>
          <a:xfrm>
            <a:off x="2451594" y="3928521"/>
            <a:ext cx="288032" cy="288032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18002" y="2613189"/>
            <a:ext cx="5184576" cy="311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tr-TR" sz="900" dirty="0">
                <a:solidFill>
                  <a:schemeClr val="bg1"/>
                </a:solidFill>
              </a:rPr>
              <a:t>İlk 2 çek karnesi (25 </a:t>
            </a:r>
            <a:r>
              <a:rPr lang="tr-TR" sz="900" dirty="0" smtClean="0">
                <a:solidFill>
                  <a:schemeClr val="bg1"/>
                </a:solidFill>
              </a:rPr>
              <a:t>Yapraklı) Masrafsız*****</a:t>
            </a:r>
            <a:endParaRPr lang="tr-TR" sz="9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4659982"/>
            <a:ext cx="2043897" cy="356900"/>
          </a:xfrm>
          <a:prstGeom prst="rect">
            <a:avLst/>
          </a:prstGeom>
          <a:solidFill>
            <a:srgbClr val="00A78B"/>
          </a:solidFill>
          <a:ln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tr-TR" sz="600" dirty="0" smtClean="0">
                <a:solidFill>
                  <a:schemeClr val="bg1"/>
                </a:solidFill>
              </a:rPr>
              <a:t>İLETİŞİM</a:t>
            </a:r>
            <a:br>
              <a:rPr lang="tr-TR" sz="600" dirty="0" smtClean="0">
                <a:solidFill>
                  <a:schemeClr val="bg1"/>
                </a:solidFill>
              </a:rPr>
            </a:br>
            <a:r>
              <a:rPr lang="tr-TR" sz="600" dirty="0" smtClean="0">
                <a:solidFill>
                  <a:schemeClr val="bg1"/>
                </a:solidFill>
              </a:rPr>
              <a:t>GÖKHAN YETİM</a:t>
            </a:r>
            <a:br>
              <a:rPr lang="tr-TR" sz="600" dirty="0" smtClean="0">
                <a:solidFill>
                  <a:schemeClr val="bg1"/>
                </a:solidFill>
              </a:rPr>
            </a:br>
            <a:r>
              <a:rPr lang="tr-TR" sz="600" dirty="0" smtClean="0">
                <a:solidFill>
                  <a:schemeClr val="bg1"/>
                </a:solidFill>
              </a:rPr>
              <a:t>İŞLETME BANKACILIĞI PORTFÖYÜ</a:t>
            </a:r>
            <a:br>
              <a:rPr lang="tr-TR" sz="600" dirty="0" smtClean="0">
                <a:solidFill>
                  <a:schemeClr val="bg1"/>
                </a:solidFill>
              </a:rPr>
            </a:br>
            <a:r>
              <a:rPr lang="tr-TR" sz="600" dirty="0" smtClean="0">
                <a:solidFill>
                  <a:schemeClr val="bg1"/>
                </a:solidFill>
              </a:rPr>
              <a:t>0545 662 0250</a:t>
            </a:r>
          </a:p>
        </p:txBody>
      </p:sp>
    </p:spTree>
    <p:extLst>
      <p:ext uri="{BB962C8B-B14F-4D97-AF65-F5344CB8AC3E}">
        <p14:creationId xmlns:p14="http://schemas.microsoft.com/office/powerpoint/2010/main" val="5892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PP-ENG-16-9">
  <a:themeElements>
    <a:clrScheme name="BNPP">
      <a:dk1>
        <a:srgbClr val="000000"/>
      </a:dk1>
      <a:lt1>
        <a:srgbClr val="FFFFFF"/>
      </a:lt1>
      <a:dk2>
        <a:srgbClr val="939598"/>
      </a:dk2>
      <a:lt2>
        <a:srgbClr val="F0F0F0"/>
      </a:lt2>
      <a:accent1>
        <a:srgbClr val="00A76C"/>
      </a:accent1>
      <a:accent2>
        <a:srgbClr val="82A44A"/>
      </a:accent2>
      <a:accent3>
        <a:srgbClr val="BFBFBF"/>
      </a:accent3>
      <a:accent4>
        <a:srgbClr val="D2DCAA"/>
      </a:accent4>
      <a:accent5>
        <a:srgbClr val="A0C873"/>
      </a:accent5>
      <a:accent6>
        <a:srgbClr val="00A76C"/>
      </a:accent6>
      <a:hlink>
        <a:srgbClr val="A0C873"/>
      </a:hlink>
      <a:folHlink>
        <a:srgbClr val="3C914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XMLData TextToDisplay="%CLASSIFICATIONDATETIME%">06:20 24/02/2021</XMLData>
</file>

<file path=customXml/item2.xml><?xml version="1.0" encoding="utf-8"?>
<XMLData TextToDisplay="%DOCUMENTGUID%">{00000000-0000-0000-0000-000000000000}</XMLData>
</file>

<file path=customXml/item3.xml><?xml version="1.0" encoding="utf-8"?>
<XMLData TextToDisplay="RightsWATCHMark">4|TEB-TEB-Restricted / Internal|{00000000-0000-0000-0000-000000000000}</XMLData>
</file>

<file path=customXml/itemProps1.xml><?xml version="1.0" encoding="utf-8"?>
<ds:datastoreItem xmlns:ds="http://schemas.openxmlformats.org/officeDocument/2006/customXml" ds:itemID="{83699118-87B6-4D33-A5AC-91195FE13852}">
  <ds:schemaRefs/>
</ds:datastoreItem>
</file>

<file path=customXml/itemProps2.xml><?xml version="1.0" encoding="utf-8"?>
<ds:datastoreItem xmlns:ds="http://schemas.openxmlformats.org/officeDocument/2006/customXml" ds:itemID="{1393E99E-81C9-4D84-80A3-E75C2493AD2B}">
  <ds:schemaRefs/>
</ds:datastoreItem>
</file>

<file path=customXml/itemProps3.xml><?xml version="1.0" encoding="utf-8"?>
<ds:datastoreItem xmlns:ds="http://schemas.openxmlformats.org/officeDocument/2006/customXml" ds:itemID="{0F5228F9-7499-4CE6-AA1B-C8E09DC082A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BNPP-ENG-16-9</Template>
  <TotalTime>142509</TotalTime>
  <Words>355</Words>
  <Application>Microsoft Office PowerPoint</Application>
  <PresentationFormat>On-screen Show (16:9)</PresentationFormat>
  <Paragraphs>26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Century Gothic</vt:lpstr>
      <vt:lpstr>Franklin Gothic Book</vt:lpstr>
      <vt:lpstr>Franklin Gothic Medium</vt:lpstr>
      <vt:lpstr>Wingdings</vt:lpstr>
      <vt:lpstr>BNPP-ENG-16-9</vt:lpstr>
      <vt:lpstr>Feuille de calcul</vt:lpstr>
      <vt:lpstr>Eczacılarımız TEB’de Ayrıcalıklıdır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MOLGAC</dc:creator>
  <cp:lastModifiedBy>ABDUL SAMET MUZAC - Tarim Musteri Iliskileri Yonetici Yardimcisi / Karaman Subesi</cp:lastModifiedBy>
  <cp:revision>884</cp:revision>
  <cp:lastPrinted>2017-09-27T10:41:21Z</cp:lastPrinted>
  <dcterms:created xsi:type="dcterms:W3CDTF">2015-07-01T07:05:19Z</dcterms:created>
  <dcterms:modified xsi:type="dcterms:W3CDTF">2021-02-24T06:38:45Z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4|TEB-TEB-Restricted / Internal|{00000000-0000-0000-0000-000000000000}</vt:lpwstr>
  </property>
</Properties>
</file>